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2" r:id="rId3"/>
    <p:sldId id="260" r:id="rId4"/>
    <p:sldId id="349" r:id="rId5"/>
    <p:sldId id="350" r:id="rId6"/>
    <p:sldId id="359" r:id="rId7"/>
    <p:sldId id="361" r:id="rId8"/>
    <p:sldId id="294" r:id="rId9"/>
    <p:sldId id="362" r:id="rId10"/>
    <p:sldId id="360" r:id="rId11"/>
    <p:sldId id="363" r:id="rId12"/>
    <p:sldId id="364" r:id="rId13"/>
    <p:sldId id="352" r:id="rId14"/>
    <p:sldId id="366" r:id="rId15"/>
    <p:sldId id="368" r:id="rId16"/>
    <p:sldId id="367" r:id="rId17"/>
    <p:sldId id="369" r:id="rId18"/>
    <p:sldId id="298" r:id="rId19"/>
    <p:sldId id="370" r:id="rId20"/>
    <p:sldId id="371" r:id="rId21"/>
    <p:sldId id="372" r:id="rId22"/>
    <p:sldId id="351" r:id="rId23"/>
    <p:sldId id="373" r:id="rId24"/>
    <p:sldId id="358" r:id="rId25"/>
    <p:sldId id="341" r:id="rId26"/>
    <p:sldId id="342" r:id="rId27"/>
    <p:sldId id="346" r:id="rId28"/>
    <p:sldId id="30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00E3EE"/>
    <a:srgbClr val="3A8F94"/>
    <a:srgbClr val="E6E6E6"/>
    <a:srgbClr val="007076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4472" autoAdjust="0"/>
  </p:normalViewPr>
  <p:slideViewPr>
    <p:cSldViewPr snapToGrid="0">
      <p:cViewPr>
        <p:scale>
          <a:sx n="50" d="100"/>
          <a:sy n="50" d="100"/>
        </p:scale>
        <p:origin x="-121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8DCF7-5CAD-4434-B858-7D84B7651FD7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2784-B46A-4EF4-B218-4316F9133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3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3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15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0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3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Previos</a:t>
            </a:r>
            <a:r>
              <a:rPr lang="en-US" altLang="zh-CN" dirty="0" smtClean="0"/>
              <a:t> study</a:t>
            </a:r>
          </a:p>
          <a:p>
            <a:r>
              <a:rPr lang="en-US" altLang="zh-CN" dirty="0" smtClean="0"/>
              <a:t>Signal spreading from hippocampus</a:t>
            </a:r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use of anesthesia</a:t>
            </a:r>
          </a:p>
          <a:p>
            <a:r>
              <a:rPr lang="en-US" altLang="zh-CN" baseline="0" dirty="0" err="1" smtClean="0"/>
              <a:t>Distortion,low</a:t>
            </a:r>
            <a:r>
              <a:rPr lang="en-US" altLang="zh-CN" baseline="0" dirty="0" smtClean="0"/>
              <a:t> signal-to-noise ratio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2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：主要分布边缘系统和大脑皮层 隔区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海马体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边缘叶</a:t>
            </a:r>
            <a:endParaRPr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+mn-lt"/>
                <a:ea typeface="+mn-ea"/>
                <a:cs typeface="+mn-cs"/>
              </a:rPr>
              <a:t>	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        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学习记忆 海马体呈现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Q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节律波 分化加速</a:t>
            </a:r>
            <a:endParaRPr lang="en-US" altLang="zh-CN" sz="1200" baseline="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	        </a:t>
            </a: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Scopolamine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消除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Q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节律波 把训练好并巩固的学习过程遗忘 近期遗忘症</a:t>
            </a:r>
            <a:endParaRPr lang="en-US" altLang="zh-CN" sz="1200" baseline="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抑制剂 激动剂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乙酰胆碱 胆碱能系统（神经系统释放乙酰胆碱作为神经递质）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：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acetylcholine</a:t>
            </a:r>
            <a:endParaRPr lang="en-US" altLang="zh-CN" sz="12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6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the observed effects of scopolamine on brain FC are possibly a combination of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 and central effects.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7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reached statistical significance starting from the dose of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mg/kg for all the assessed functional connections. Furthermore, FC decreases reached statistical significance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the lowest dose of 0.5 mg/kg for FC between the cingulate and rhinal cortex, between the cingulate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visual cortex and between the visual and rhinal cortex.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2017/11/3 Friday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967" y="2333008"/>
            <a:ext cx="1132547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Acute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modulation of the cholinergic system </a:t>
            </a:r>
            <a:endParaRPr lang="en-US" altLang="zh-CN" sz="3800" b="1" dirty="0" smtClean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mouse brain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detected by </a:t>
            </a: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pharmacological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resting-state functional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4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624911" y="1519390"/>
            <a:ext cx="945291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Cortial regions and hippocampus as ROI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FC between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Individual correlation matrices by calculating the correlation coefficient between time traces of each pair of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Mean z-transformed FC matrices per group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    --</a:t>
            </a:r>
            <a:r>
              <a:rPr lang="en-US" altLang="zh-CN" sz="2800" b="1" dirty="0" smtClean="0">
                <a:cs typeface="Arial" panose="020B0604020202020204" pitchFamily="34" charset="0"/>
              </a:rPr>
              <a:t> FDR correction to correct for multiple comparison</a:t>
            </a:r>
            <a:endParaRPr lang="en-US" altLang="zh-CN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761785" y="1060142"/>
            <a:ext cx="3761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ONE: ROI-based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" y="2126158"/>
            <a:ext cx="11805405" cy="3318922"/>
          </a:xfrm>
          <a:prstGeom prst="rect">
            <a:avLst/>
          </a:prstGeom>
        </p:spPr>
      </p:pic>
      <p:sp>
        <p:nvSpPr>
          <p:cNvPr id="21" name="文本框 14"/>
          <p:cNvSpPr txBox="1"/>
          <p:nvPr/>
        </p:nvSpPr>
        <p:spPr>
          <a:xfrm>
            <a:off x="8024581" y="5807430"/>
            <a:ext cx="28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Two-sample t test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" y="2115355"/>
            <a:ext cx="11797709" cy="33271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25601" y="56456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/>
              <a:t>M</a:t>
            </a:r>
            <a:r>
              <a:rPr lang="en-US" altLang="zh-CN" sz="2000" b="1" dirty="0" smtClean="0"/>
              <a:t>ilameline </a:t>
            </a:r>
            <a:r>
              <a:rPr lang="en-US" altLang="zh-CN" sz="2000" b="1" dirty="0"/>
              <a:t>caused an increase in brain </a:t>
            </a:r>
            <a:r>
              <a:rPr lang="en-US" altLang="zh-CN" sz="2000" b="1" dirty="0" smtClean="0"/>
              <a:t>FC.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7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61249" y="985690"/>
            <a:ext cx="94529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Two ways: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the whole brain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each other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chosen: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Hippocampus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cingulate cirtex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Visual cortex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Into three group according to injection: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Saline &amp;Scopclamine &amp;Methyl-scopolamine</a:t>
            </a:r>
          </a:p>
        </p:txBody>
      </p:sp>
      <p:sp>
        <p:nvSpPr>
          <p:cNvPr id="5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8094" y="585580"/>
            <a:ext cx="398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TWO: Seed-based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1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308489" y="811287"/>
            <a:ext cx="57352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zfc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Per/Inter-group FDR correction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Inter-group One-way ANOVA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Color scale: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t value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Strength of FC</a:t>
            </a: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3482305" y="563256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1" y="1060142"/>
            <a:ext cx="5210629" cy="12217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0996" y="202601"/>
            <a:ext cx="499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Ph rsfMRI acquired</a:t>
            </a:r>
          </a:p>
          <a:p>
            <a:pPr algn="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25 min post-injection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8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0" y="-3065030"/>
            <a:ext cx="5210629" cy="12217611"/>
          </a:xfrm>
          <a:prstGeom prst="rect">
            <a:avLst/>
          </a:prstGeom>
        </p:spPr>
      </p:pic>
      <p:sp>
        <p:nvSpPr>
          <p:cNvPr id="9" name="Rectangle 96"/>
          <p:cNvSpPr/>
          <p:nvPr/>
        </p:nvSpPr>
        <p:spPr>
          <a:xfrm>
            <a:off x="662539" y="1883238"/>
            <a:ext cx="52299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Reasons for the use of methyl-scopolamine: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cs typeface="Arial" panose="020B0604020202020204" pitchFamily="34" charset="0"/>
              </a:rPr>
              <a:t>Scopolamine </a:t>
            </a:r>
            <a:r>
              <a:rPr lang="en-US" altLang="zh-CN" sz="2400" b="1" dirty="0">
                <a:cs typeface="Arial" panose="020B0604020202020204" pitchFamily="34" charset="0"/>
              </a:rPr>
              <a:t>has </a:t>
            </a:r>
            <a:r>
              <a:rPr lang="en-US" altLang="zh-CN" sz="2400" b="1" dirty="0" smtClean="0">
                <a:cs typeface="Arial" panose="020B0604020202020204" pitchFamily="34" charset="0"/>
              </a:rPr>
              <a:t>peripheral effects </a:t>
            </a:r>
            <a:r>
              <a:rPr lang="en-US" altLang="zh-CN" sz="2400" b="1" dirty="0">
                <a:cs typeface="Arial" panose="020B0604020202020204" pitchFamily="34" charset="0"/>
              </a:rPr>
              <a:t>on cardiovascular function and causes vasoconstriction </a:t>
            </a:r>
            <a:r>
              <a:rPr lang="en-US" altLang="zh-CN" sz="2400" b="1" dirty="0" smtClean="0"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cs typeface="Arial" panose="020B0604020202020204" pitchFamily="34" charset="0"/>
              </a:rPr>
              <a:t>P</a:t>
            </a:r>
            <a:r>
              <a:rPr lang="en-US" altLang="zh-CN" sz="2400" b="1" dirty="0" smtClean="0">
                <a:cs typeface="Arial" panose="020B0604020202020204" pitchFamily="34" charset="0"/>
              </a:rPr>
              <a:t>eripheral </a:t>
            </a:r>
            <a:r>
              <a:rPr lang="en-US" altLang="zh-CN" sz="2400" b="1" dirty="0">
                <a:cs typeface="Arial" panose="020B0604020202020204" pitchFamily="34" charset="0"/>
              </a:rPr>
              <a:t>and central </a:t>
            </a:r>
            <a:r>
              <a:rPr lang="en-US" altLang="zh-CN" sz="2400" b="1" dirty="0" smtClean="0">
                <a:cs typeface="Arial" panose="020B0604020202020204" pitchFamily="34" charset="0"/>
              </a:rPr>
              <a:t>effects</a:t>
            </a:r>
            <a:r>
              <a:rPr lang="en-US" altLang="zh-CN" sz="2400" b="1" dirty="0">
                <a:cs typeface="Arial" panose="020B0604020202020204" pitchFamily="34" charset="0"/>
              </a:rPr>
              <a:t/>
            </a:r>
            <a:br>
              <a:rPr lang="en-US" altLang="zh-CN" sz="2400" b="1" dirty="0">
                <a:cs typeface="Arial" panose="020B0604020202020204" pitchFamily="34" charset="0"/>
              </a:rPr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6" y="-6954832"/>
            <a:ext cx="5210629" cy="12217611"/>
          </a:xfrm>
          <a:prstGeom prst="rect">
            <a:avLst/>
          </a:prstGeom>
        </p:spPr>
      </p:pic>
      <p:sp>
        <p:nvSpPr>
          <p:cNvPr id="10" name="Rectangle 96"/>
          <p:cNvSpPr/>
          <p:nvPr/>
        </p:nvSpPr>
        <p:spPr>
          <a:xfrm>
            <a:off x="662539" y="1358810"/>
            <a:ext cx="52299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 smtClean="0"/>
              <a:t>Methyl-scopolamine used to </a:t>
            </a:r>
            <a:r>
              <a:rPr lang="en-US" altLang="zh-CN" sz="2400" b="1" dirty="0"/>
              <a:t>evaluate the peripheral effects of scopolamine </a:t>
            </a:r>
            <a:r>
              <a:rPr lang="en-US" altLang="zh-CN" sz="2400" b="1" dirty="0" smtClean="0"/>
              <a:t>on brain FC.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/>
              <a:t>Methyl-scopolamine </a:t>
            </a:r>
            <a:r>
              <a:rPr lang="en-US" altLang="zh-CN" sz="2400" b="1" dirty="0" smtClean="0"/>
              <a:t> shows </a:t>
            </a:r>
            <a:r>
              <a:rPr lang="en-US" altLang="zh-CN" sz="2400" b="1" dirty="0"/>
              <a:t>the same</a:t>
            </a:r>
            <a:br>
              <a:rPr lang="en-US" altLang="zh-CN" sz="2400" b="1" dirty="0"/>
            </a:br>
            <a:r>
              <a:rPr lang="en-US" altLang="zh-CN" sz="2400" b="1" dirty="0"/>
              <a:t>m</a:t>
            </a:r>
            <a:r>
              <a:rPr lang="en-US" altLang="zh-CN" sz="2400" b="1" dirty="0" smtClean="0"/>
              <a:t>AChR </a:t>
            </a:r>
            <a:r>
              <a:rPr lang="en-US" altLang="zh-CN" sz="2400" b="1" dirty="0"/>
              <a:t>binding characteristics as scopolamine but does not readily</a:t>
            </a:r>
            <a:br>
              <a:rPr lang="en-US" altLang="zh-CN" sz="2400" b="1" dirty="0"/>
            </a:br>
            <a:r>
              <a:rPr lang="en-US" altLang="zh-CN" sz="2400" b="1" dirty="0"/>
              <a:t>cross the </a:t>
            </a:r>
            <a:r>
              <a:rPr lang="en-US" altLang="zh-CN" sz="2400" b="1" dirty="0" smtClean="0"/>
              <a:t>blood–brain–barrier.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8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688982" y="1515412"/>
            <a:ext cx="522991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>
                <a:cs typeface="Arial" panose="020B0604020202020204" pitchFamily="34" charset="0"/>
              </a:rPr>
              <a:t>z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for each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subjectS</a:t>
            </a:r>
            <a:endParaRPr lang="en-US" altLang="zh-CN" sz="2800" b="1" dirty="0" smtClean="0"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>
                <a:cs typeface="Arial" panose="020B0604020202020204" pitchFamily="34" charset="0"/>
              </a:rPr>
              <a:t>Mean </a:t>
            </a:r>
            <a:r>
              <a:rPr lang="en-US" altLang="zh-CN" sz="2800" b="1" dirty="0" smtClean="0">
                <a:cs typeface="Arial" panose="020B0604020202020204" pitchFamily="34" charset="0"/>
              </a:rPr>
              <a:t>Zfc-map for seed region 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Calculate by a mask for region 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FC between region A &amp;B</a:t>
            </a:r>
            <a:endParaRPr lang="en-US" altLang="zh-CN" sz="2800" b="1" dirty="0">
              <a:cs typeface="Arial" panose="020B0604020202020204" pitchFamily="34" charset="0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3763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each other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9" y="1590878"/>
            <a:ext cx="6252011" cy="34870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92389" y="458897"/>
            <a:ext cx="311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Tukey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One –way ANOVA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5891637" y="5479334"/>
            <a:ext cx="6348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/>
              <a:t>Decrease  caused by scopolamine is </a:t>
            </a:r>
          </a:p>
          <a:p>
            <a:pPr algn="ctr"/>
            <a:r>
              <a:rPr lang="en-US" altLang="zh-CN" sz="2000" b="1" dirty="0" smtClean="0"/>
              <a:t>dose-dependent.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74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398998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40914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504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822460" y="2395986"/>
            <a:ext cx="2117509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Brightly lit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62538" y="1018210"/>
            <a:ext cx="87973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2538" y="294935"/>
            <a:ext cx="6260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Behavior Study </a:t>
            </a:r>
          </a:p>
          <a:p>
            <a:r>
              <a:rPr lang="en-US" altLang="zh-CN" sz="36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– Passive avoidance learning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9808" y="2291787"/>
            <a:ext cx="5798916" cy="228021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3" idx="0"/>
            <a:endCxn id="3" idx="2"/>
          </p:cNvCxnSpPr>
          <p:nvPr/>
        </p:nvCxnSpPr>
        <p:spPr>
          <a:xfrm>
            <a:off x="6279266" y="2291787"/>
            <a:ext cx="0" cy="2280213"/>
          </a:xfrm>
          <a:prstGeom prst="line">
            <a:avLst/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6"/>
          <p:cNvSpPr/>
          <p:nvPr/>
        </p:nvSpPr>
        <p:spPr>
          <a:xfrm>
            <a:off x="7765193" y="777960"/>
            <a:ext cx="2117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Dark 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5440335" y="4445226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Slide door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31" idx="3"/>
          </p:cNvCxnSpPr>
          <p:nvPr/>
        </p:nvCxnSpPr>
        <p:spPr>
          <a:xfrm>
            <a:off x="2939969" y="2968002"/>
            <a:ext cx="960699" cy="3539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2"/>
          </p:cNvCxnSpPr>
          <p:nvPr/>
        </p:nvCxnSpPr>
        <p:spPr>
          <a:xfrm flipH="1">
            <a:off x="8223813" y="1978289"/>
            <a:ext cx="600135" cy="7953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6"/>
          <p:cNvSpPr/>
          <p:nvPr/>
        </p:nvSpPr>
        <p:spPr>
          <a:xfrm>
            <a:off x="173620" y="5367343"/>
            <a:ext cx="11713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Put mice here </a:t>
            </a:r>
            <a:r>
              <a:rPr lang="en-US" altLang="zh-CN" sz="2400" b="1" kern="800" dirty="0" smtClean="0">
                <a:cs typeface="Arial" panose="020B0604020202020204" pitchFamily="34" charset="0"/>
                <a:sym typeface="Wingdings" panose="05000000000000000000" pitchFamily="2" charset="2"/>
              </a:rPr>
              <a:t> After 5s  If mice complete entry into here  A slight foot shock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881214" y="4207800"/>
            <a:ext cx="2947729" cy="1385920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717552" y="4858805"/>
            <a:ext cx="1722783" cy="734914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6"/>
          <p:cNvSpPr/>
          <p:nvPr/>
        </p:nvSpPr>
        <p:spPr>
          <a:xfrm>
            <a:off x="3770189" y="4723290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Open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7483477" y="3907694"/>
            <a:ext cx="563433" cy="1688667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6"/>
          <p:cNvSpPr/>
          <p:nvPr/>
        </p:nvSpPr>
        <p:spPr>
          <a:xfrm>
            <a:off x="4838547" y="5781125"/>
            <a:ext cx="2586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(4-paw </a:t>
            </a:r>
            <a:r>
              <a:rPr lang="en-US" altLang="zh-CN" sz="2400" b="1" kern="800" dirty="0" err="1" smtClean="0">
                <a:cs typeface="Arial" panose="020B0604020202020204" pitchFamily="34" charset="0"/>
              </a:rPr>
              <a:t>critetion</a:t>
            </a:r>
            <a:r>
              <a:rPr lang="en-US" altLang="zh-CN" sz="2400" b="1" kern="800" dirty="0" smtClean="0">
                <a:cs typeface="Arial" panose="020B0604020202020204" pitchFamily="34" charset="0"/>
              </a:rPr>
              <a:t>)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20" name="Rectangle 96"/>
          <p:cNvSpPr/>
          <p:nvPr/>
        </p:nvSpPr>
        <p:spPr>
          <a:xfrm>
            <a:off x="9459884" y="2472486"/>
            <a:ext cx="2641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After 24 hour: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Escape latency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Re-enter time 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cs typeface="Arial" panose="020B0604020202020204" pitchFamily="34" charset="0"/>
              </a:rPr>
              <a:t>    up to 300s</a:t>
            </a:r>
          </a:p>
        </p:txBody>
      </p:sp>
    </p:spTree>
    <p:extLst>
      <p:ext uri="{BB962C8B-B14F-4D97-AF65-F5344CB8AC3E}">
        <p14:creationId xmlns:p14="http://schemas.microsoft.com/office/powerpoint/2010/main" val="13584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748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1"/>
          <p:cNvSpPr txBox="1"/>
          <p:nvPr/>
        </p:nvSpPr>
        <p:spPr>
          <a:xfrm>
            <a:off x="5445727" y="4192263"/>
            <a:ext cx="506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Research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Method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714534" y="1064376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2: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Three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groups: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Saline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Scopolamine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8/group</a:t>
            </a: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54411" y="852221"/>
            <a:ext cx="5934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Design 1: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N = 12/group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Baseline : 15 min post-injection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Scopolamine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9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</p:spTree>
    <p:extLst>
      <p:ext uri="{BB962C8B-B14F-4D97-AF65-F5344CB8AC3E}">
        <p14:creationId xmlns:p14="http://schemas.microsoft.com/office/powerpoint/2010/main" val="39630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05399" y="3447534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346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1699053" y="1810263"/>
            <a:ext cx="9452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Passive avoidance test for each group twice respectively 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Training day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Testing day (test 55 min after first injection)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A paired-t test between the re-enter time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39641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7178833" y="723275"/>
            <a:ext cx="51545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significant increase in latency for saline &amp;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significant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increase in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latency for scopolamine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 increased latency showed for group injected first scopolamine and second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446550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067" y="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8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6985382" y="810336"/>
            <a:ext cx="51545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FC between seed regions from last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After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HC-T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Not 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CC-RC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CC-VC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VC-RC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1" y="-3090726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85382" y="496532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33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303144" y="376272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3: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10/group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Scan </a:t>
            </a:r>
            <a:r>
              <a:rPr lang="zh-CN" altLang="en-US" sz="2400" b="1" dirty="0" smtClean="0">
                <a:ea typeface="Roboto Cn" pitchFamily="2" charset="0"/>
                <a:cs typeface="Arial" panose="020B0604020202020204" pitchFamily="34" charset="0"/>
              </a:rPr>
              <a:t>：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lvl="2">
              <a:lnSpc>
                <a:spcPct val="200000"/>
              </a:lnSpc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60 min after scopolamine administered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63339" y="4837998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1361268"/>
            <a:ext cx="6023485" cy="36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1"/>
          <p:cNvSpPr txBox="1"/>
          <p:nvPr/>
        </p:nvSpPr>
        <p:spPr>
          <a:xfrm>
            <a:off x="5445727" y="4192263"/>
            <a:ext cx="506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31860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65018" y="472916"/>
            <a:ext cx="3571409" cy="3547152"/>
            <a:chOff x="2639158" y="738554"/>
            <a:chExt cx="3259015" cy="3259015"/>
          </a:xfrm>
        </p:grpSpPr>
        <p:sp>
          <p:nvSpPr>
            <p:cNvPr id="2" name="椭圆 1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73658" y="1880887"/>
            <a:ext cx="5099952" cy="4766442"/>
            <a:chOff x="2639158" y="738554"/>
            <a:chExt cx="3259015" cy="3259015"/>
          </a:xfrm>
        </p:grpSpPr>
        <p:sp>
          <p:nvSpPr>
            <p:cNvPr id="8" name="椭圆 7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68307" y="-1805522"/>
            <a:ext cx="6054666" cy="6054666"/>
            <a:chOff x="2639158" y="738554"/>
            <a:chExt cx="3259015" cy="3259015"/>
          </a:xfrm>
        </p:grpSpPr>
        <p:sp>
          <p:nvSpPr>
            <p:cNvPr id="11" name="椭圆 10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268306" y="300889"/>
            <a:ext cx="40605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memory effects.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Scopolamine-caused memory effects could be reversed with </a:t>
            </a: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.  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443732" y="5745079"/>
            <a:ext cx="33605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56578" y="1897649"/>
            <a:ext cx="47695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FC intensity decrease.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can induce FC intensity increase.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in FC intensity caused by scopolamine is not effected by peripheral factors.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caused by scopolamine is dose-dependent.</a:t>
            </a:r>
            <a:endParaRPr lang="zh-CN" altLang="en-US" sz="20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13246" y="1544823"/>
            <a:ext cx="448793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Identify scopolamine-affected regions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01723" y="5118114"/>
            <a:ext cx="2841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Topics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1932" y="385967"/>
            <a:ext cx="374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Supplementary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12644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Doses chosen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Intensity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changes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observed partly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in the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thalamus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Intensity differences ,not extensive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VTA/SN, no intensity difference</a:t>
            </a:r>
          </a:p>
        </p:txBody>
      </p:sp>
      <p:sp>
        <p:nvSpPr>
          <p:cNvPr id="9" name="Rectangle 96"/>
          <p:cNvSpPr/>
          <p:nvPr/>
        </p:nvSpPr>
        <p:spPr>
          <a:xfrm>
            <a:off x="6346932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Some different results in human and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rodents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Some region affected by low dose of scopolamine, vulnerable,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18510" y="2333008"/>
            <a:ext cx="6964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all for listening~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38073"/>
          <a:stretch/>
        </p:blipFill>
        <p:spPr>
          <a:xfrm>
            <a:off x="0" y="-1"/>
            <a:ext cx="12192000" cy="33909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33909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6817" y="929034"/>
            <a:ext cx="98491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NeuroImage</a:t>
            </a:r>
          </a:p>
          <a:p>
            <a:r>
              <a:rPr lang="en-US" altLang="zh-CN" sz="72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5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Disha Shah ,2015</a:t>
            </a:r>
            <a:endParaRPr lang="zh-CN" altLang="en-US" sz="5400" dirty="0">
              <a:solidFill>
                <a:srgbClr val="00ABB4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794758" y="3824441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44383" y="3824441"/>
            <a:ext cx="3852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 (neurotransmitter)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&amp; 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mAChR (most AD-affected)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Antagonist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Scopolamine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Milameline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5600" y="3825650"/>
            <a:ext cx="33145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Learning &amp; memory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Severe affected by AD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949009" y="3820584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141996" y="3784186"/>
            <a:ext cx="3926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Male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C57bl/6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Ph rsfMRI  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EPI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Anesthetized &amp;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Injected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Passive avoidance learning</a:t>
            </a:r>
            <a:endParaRPr lang="en-US" altLang="zh-CN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0432" y="4142388"/>
            <a:ext cx="689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Identify brain regions </a:t>
            </a: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scopolamine </a:t>
            </a: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induce   intensity changes</a:t>
            </a:r>
            <a:endParaRPr lang="en-US" altLang="zh-CN" dirty="0">
              <a:solidFill>
                <a:schemeClr val="accent2"/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</a:t>
            </a:r>
            <a:endParaRPr lang="en-US" altLang="zh-CN" dirty="0" smtClean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   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reversed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with milameline</a:t>
            </a: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6159844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7535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40363" y="5554371"/>
            <a:ext cx="10188147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2539" y="394908"/>
            <a:ext cx="5722417" cy="5442050"/>
            <a:chOff x="487883" y="941266"/>
            <a:chExt cx="5722417" cy="5442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83" y="941266"/>
              <a:ext cx="5722417" cy="544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87883" y="941266"/>
              <a:ext cx="1855268" cy="571500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2539" y="294935"/>
            <a:ext cx="699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262" y="680658"/>
            <a:ext cx="52059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 = 10/group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Analysis: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Pre-&amp;post-injection statistic difference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Group : saline &amp; scopolamine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Two levels: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First:</a:t>
            </a:r>
          </a:p>
          <a:p>
            <a:pPr lvl="2"/>
            <a:r>
              <a:rPr lang="en-US" altLang="zh-CN" sz="3200" b="1" dirty="0" smtClean="0"/>
              <a:t>     for each subject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Second:</a:t>
            </a:r>
          </a:p>
          <a:p>
            <a:pPr lvl="2"/>
            <a:r>
              <a:rPr lang="en-US" altLang="zh-CN" sz="3200" b="1" dirty="0"/>
              <a:t> </a:t>
            </a:r>
            <a:r>
              <a:rPr lang="en-US" altLang="zh-CN" sz="3200" b="1" dirty="0" smtClean="0"/>
              <a:t>    mean for group</a:t>
            </a:r>
          </a:p>
        </p:txBody>
      </p:sp>
    </p:spTree>
    <p:extLst>
      <p:ext uri="{BB962C8B-B14F-4D97-AF65-F5344CB8AC3E}">
        <p14:creationId xmlns:p14="http://schemas.microsoft.com/office/powerpoint/2010/main" val="41583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855564390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612" y="2355189"/>
            <a:ext cx="3670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Regions affected by scopolamine: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Significantly:  several cortical regions &amp;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Partly :  thalamus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: ventral tegmental                     area/substantia nigra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(VTA/SN)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14"/>
          <p:cNvSpPr txBox="1"/>
          <p:nvPr/>
        </p:nvSpPr>
        <p:spPr>
          <a:xfrm>
            <a:off x="5415085" y="788201"/>
            <a:ext cx="6210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Saline-injected group : </a:t>
            </a:r>
            <a:r>
              <a:rPr lang="en-US" altLang="zh-CN" sz="2000" b="1" dirty="0">
                <a:latin typeface="+mn-ea"/>
              </a:rPr>
              <a:t>no significant signal intensity </a:t>
            </a:r>
            <a:r>
              <a:rPr lang="en-US" altLang="zh-CN" sz="2000" b="1" dirty="0" smtClean="0">
                <a:latin typeface="+mn-ea"/>
              </a:rPr>
              <a:t>differences between pre-injection </a:t>
            </a:r>
            <a:r>
              <a:rPr lang="en-US" altLang="zh-CN" sz="2000" b="1" dirty="0">
                <a:latin typeface="+mn-ea"/>
              </a:rPr>
              <a:t>and post-injection. </a:t>
            </a:r>
            <a:endParaRPr lang="en-US" altLang="zh-CN" sz="2000" b="1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ea"/>
              </a:rPr>
              <a:t>S</a:t>
            </a:r>
            <a:r>
              <a:rPr lang="en-US" altLang="zh-CN" sz="2000" b="1" dirty="0" smtClean="0">
                <a:latin typeface="+mn-ea"/>
              </a:rPr>
              <a:t>copolamine-injected group: significant </a:t>
            </a:r>
            <a:r>
              <a:rPr lang="en-US" altLang="zh-CN" sz="2000" b="1" dirty="0">
                <a:latin typeface="+mn-ea"/>
              </a:rPr>
              <a:t>decreases in </a:t>
            </a:r>
            <a:endParaRPr lang="en-US" altLang="zh-CN" sz="2000" b="1" dirty="0" smtClean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signal </a:t>
            </a:r>
            <a:r>
              <a:rPr lang="en-US" altLang="zh-CN" sz="2000" b="1" dirty="0">
                <a:latin typeface="+mn-ea"/>
              </a:rPr>
              <a:t>intensity were </a:t>
            </a:r>
            <a:r>
              <a:rPr lang="en-US" altLang="zh-CN" sz="2000" b="1" dirty="0" smtClean="0">
                <a:latin typeface="+mn-ea"/>
              </a:rPr>
              <a:t>observed.</a:t>
            </a:r>
            <a:r>
              <a:rPr lang="en-US" altLang="zh-CN" sz="2000" b="1" dirty="0">
                <a:latin typeface="+mn-ea"/>
              </a:rPr>
              <a:t/>
            </a:r>
            <a:br>
              <a:rPr lang="en-US" altLang="zh-CN" sz="2000" b="1" dirty="0">
                <a:latin typeface="+mn-ea"/>
              </a:rPr>
            </a:b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68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677205611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9145" y="2297032"/>
            <a:ext cx="3475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Several cortical regions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OFC:  Orbitofrontal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Cg:  Cingulate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SS:  Somatosensory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Resp:  Retrosplenial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AC:  Auditory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VC:  Visual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RC:  Rhinal cortex</a:t>
            </a: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4024366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404713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1580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31" name="Rectangle 96"/>
          <p:cNvSpPr/>
          <p:nvPr/>
        </p:nvSpPr>
        <p:spPr>
          <a:xfrm>
            <a:off x="567954" y="794446"/>
            <a:ext cx="57450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ROI analysis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Regions found in last step: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Cortical regions</a:t>
            </a:r>
            <a:endParaRPr lang="en-US" altLang="zh-CN" sz="28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Hippocampus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VTA/SN as control region 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Comparison between: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Saline-injected FC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Scopolamine-injected FC</a:t>
            </a:r>
            <a:endParaRPr lang="en-US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96"/>
          <p:cNvSpPr/>
          <p:nvPr/>
        </p:nvSpPr>
        <p:spPr>
          <a:xfrm>
            <a:off x="6434001" y="477789"/>
            <a:ext cx="52299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  <a:endParaRPr lang="en-US" altLang="zh-CN" sz="2800" dirty="0">
              <a:ea typeface="Roboto Cn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 = 15/group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Injection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Methyl-scopolamine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Scans: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Acquired: 25 min post-injection</a:t>
            </a:r>
            <a:endParaRPr lang="en-US" sz="2800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ABB4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2887</TotalTime>
  <Words>986</Words>
  <Application>Microsoft Office PowerPoint</Application>
  <PresentationFormat>自定义</PresentationFormat>
  <Paragraphs>252</Paragraphs>
  <Slides>28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xb21cn</cp:lastModifiedBy>
  <cp:revision>835</cp:revision>
  <dcterms:created xsi:type="dcterms:W3CDTF">2016-03-06T12:02:16Z</dcterms:created>
  <dcterms:modified xsi:type="dcterms:W3CDTF">2017-11-03T03:49:56Z</dcterms:modified>
</cp:coreProperties>
</file>